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480" r:id="rId3"/>
    <p:sldId id="484" r:id="rId4"/>
    <p:sldId id="485" r:id="rId5"/>
    <p:sldId id="486" r:id="rId6"/>
    <p:sldId id="489" r:id="rId7"/>
    <p:sldId id="490" r:id="rId8"/>
    <p:sldId id="481" r:id="rId9"/>
    <p:sldId id="487" r:id="rId10"/>
    <p:sldId id="491" r:id="rId11"/>
    <p:sldId id="493" r:id="rId1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9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99"/>
    <a:srgbClr val="0069B8"/>
    <a:srgbClr val="4A9EE3"/>
    <a:srgbClr val="7FADE3"/>
    <a:srgbClr val="33CCCC"/>
    <a:srgbClr val="9FCCFF"/>
    <a:srgbClr val="98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308B61-4705-4055-8764-315E6F46AFCF}" v="9" dt="2019-04-01T03:23:54.5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36" autoAdjust="0"/>
    <p:restoredTop sz="73333" autoAdjust="0"/>
  </p:normalViewPr>
  <p:slideViewPr>
    <p:cSldViewPr snapToGrid="0" snapToObjects="1" showGuides="1">
      <p:cViewPr varScale="1">
        <p:scale>
          <a:sx n="84" d="100"/>
          <a:sy n="84" d="100"/>
        </p:scale>
        <p:origin x="2892" y="84"/>
      </p:cViewPr>
      <p:guideLst>
        <p:guide orient="horz" pos="2409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25" d="100"/>
          <a:sy n="125" d="100"/>
        </p:scale>
        <p:origin x="2200" y="-12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n Zalk" userId="1f811bf6-7718-4bf6-ae68-8bbda25a1b04" providerId="ADAL" clId="{371C3001-7390-4732-8A9D-071DC2A40A03}"/>
    <pc:docChg chg="modSld sldOrd">
      <pc:chgData name="Marion Zalk" userId="1f811bf6-7718-4bf6-ae68-8bbda25a1b04" providerId="ADAL" clId="{371C3001-7390-4732-8A9D-071DC2A40A03}" dt="2019-03-27T02:18:30.250" v="19" actId="20577"/>
      <pc:docMkLst>
        <pc:docMk/>
      </pc:docMkLst>
      <pc:sldChg chg="modSp">
        <pc:chgData name="Marion Zalk" userId="1f811bf6-7718-4bf6-ae68-8bbda25a1b04" providerId="ADAL" clId="{371C3001-7390-4732-8A9D-071DC2A40A03}" dt="2019-03-27T02:18:30.250" v="19" actId="20577"/>
        <pc:sldMkLst>
          <pc:docMk/>
          <pc:sldMk cId="2601183941" sldId="256"/>
        </pc:sldMkLst>
        <pc:spChg chg="mod">
          <ac:chgData name="Marion Zalk" userId="1f811bf6-7718-4bf6-ae68-8bbda25a1b04" providerId="ADAL" clId="{371C3001-7390-4732-8A9D-071DC2A40A03}" dt="2019-03-27T02:18:30.250" v="19" actId="20577"/>
          <ac:spMkLst>
            <pc:docMk/>
            <pc:sldMk cId="2601183941" sldId="256"/>
            <ac:spMk id="5" creationId="{06A0305F-DDCD-4D04-B90B-3759A2CB32ED}"/>
          </ac:spMkLst>
        </pc:spChg>
      </pc:sldChg>
      <pc:sldChg chg="modSp ord">
        <pc:chgData name="Marion Zalk" userId="1f811bf6-7718-4bf6-ae68-8bbda25a1b04" providerId="ADAL" clId="{371C3001-7390-4732-8A9D-071DC2A40A03}" dt="2019-03-26T23:52:39.741" v="9" actId="20577"/>
        <pc:sldMkLst>
          <pc:docMk/>
          <pc:sldMk cId="332635770" sldId="481"/>
        </pc:sldMkLst>
        <pc:spChg chg="mod">
          <ac:chgData name="Marion Zalk" userId="1f811bf6-7718-4bf6-ae68-8bbda25a1b04" providerId="ADAL" clId="{371C3001-7390-4732-8A9D-071DC2A40A03}" dt="2019-03-26T23:52:39.741" v="9" actId="20577"/>
          <ac:spMkLst>
            <pc:docMk/>
            <pc:sldMk cId="332635770" sldId="481"/>
            <ac:spMk id="16" creationId="{EF3AD910-C5E9-9146-86FB-90A2816D4A20}"/>
          </ac:spMkLst>
        </pc:spChg>
      </pc:sldChg>
      <pc:sldChg chg="ord">
        <pc:chgData name="Marion Zalk" userId="1f811bf6-7718-4bf6-ae68-8bbda25a1b04" providerId="ADAL" clId="{371C3001-7390-4732-8A9D-071DC2A40A03}" dt="2019-03-26T23:50:30.420" v="0"/>
        <pc:sldMkLst>
          <pc:docMk/>
          <pc:sldMk cId="2750424484" sldId="483"/>
        </pc:sldMkLst>
      </pc:sldChg>
      <pc:sldChg chg="modSp">
        <pc:chgData name="Marion Zalk" userId="1f811bf6-7718-4bf6-ae68-8bbda25a1b04" providerId="ADAL" clId="{371C3001-7390-4732-8A9D-071DC2A40A03}" dt="2019-03-26T23:53:09.445" v="15" actId="20577"/>
        <pc:sldMkLst>
          <pc:docMk/>
          <pc:sldMk cId="552457900" sldId="485"/>
        </pc:sldMkLst>
        <pc:spChg chg="mod">
          <ac:chgData name="Marion Zalk" userId="1f811bf6-7718-4bf6-ae68-8bbda25a1b04" providerId="ADAL" clId="{371C3001-7390-4732-8A9D-071DC2A40A03}" dt="2019-03-26T23:53:09.445" v="15" actId="20577"/>
          <ac:spMkLst>
            <pc:docMk/>
            <pc:sldMk cId="552457900" sldId="485"/>
            <ac:spMk id="7" creationId="{EB2D31E7-9CD3-3A49-923B-B67CD7A90F04}"/>
          </ac:spMkLst>
        </pc:spChg>
      </pc:sldChg>
      <pc:sldChg chg="modSp">
        <pc:chgData name="Marion Zalk" userId="1f811bf6-7718-4bf6-ae68-8bbda25a1b04" providerId="ADAL" clId="{371C3001-7390-4732-8A9D-071DC2A40A03}" dt="2019-03-26T23:52:34.708" v="6" actId="20577"/>
        <pc:sldMkLst>
          <pc:docMk/>
          <pc:sldMk cId="3381386022" sldId="487"/>
        </pc:sldMkLst>
        <pc:spChg chg="mod">
          <ac:chgData name="Marion Zalk" userId="1f811bf6-7718-4bf6-ae68-8bbda25a1b04" providerId="ADAL" clId="{371C3001-7390-4732-8A9D-071DC2A40A03}" dt="2019-03-26T23:52:34.708" v="6" actId="20577"/>
          <ac:spMkLst>
            <pc:docMk/>
            <pc:sldMk cId="3381386022" sldId="487"/>
            <ac:spMk id="5" creationId="{F4A3A5CC-7A49-B04B-8AB2-1BC15FDB0AF5}"/>
          </ac:spMkLst>
        </pc:spChg>
      </pc:sldChg>
      <pc:sldChg chg="ord">
        <pc:chgData name="Marion Zalk" userId="1f811bf6-7718-4bf6-ae68-8bbda25a1b04" providerId="ADAL" clId="{371C3001-7390-4732-8A9D-071DC2A40A03}" dt="2019-03-26T23:53:47.452" v="16"/>
        <pc:sldMkLst>
          <pc:docMk/>
          <pc:sldMk cId="3526086362" sldId="489"/>
        </pc:sldMkLst>
      </pc:sldChg>
      <pc:sldChg chg="ord">
        <pc:chgData name="Marion Zalk" userId="1f811bf6-7718-4bf6-ae68-8bbda25a1b04" providerId="ADAL" clId="{371C3001-7390-4732-8A9D-071DC2A40A03}" dt="2019-03-26T23:52:27.660" v="3"/>
        <pc:sldMkLst>
          <pc:docMk/>
          <pc:sldMk cId="1789780702" sldId="490"/>
        </pc:sldMkLst>
      </pc:sldChg>
      <pc:sldChg chg="modSp">
        <pc:chgData name="Marion Zalk" userId="1f811bf6-7718-4bf6-ae68-8bbda25a1b04" providerId="ADAL" clId="{371C3001-7390-4732-8A9D-071DC2A40A03}" dt="2019-03-26T23:52:54.261" v="12" actId="20577"/>
        <pc:sldMkLst>
          <pc:docMk/>
          <pc:sldMk cId="1327279527" sldId="491"/>
        </pc:sldMkLst>
        <pc:spChg chg="mod">
          <ac:chgData name="Marion Zalk" userId="1f811bf6-7718-4bf6-ae68-8bbda25a1b04" providerId="ADAL" clId="{371C3001-7390-4732-8A9D-071DC2A40A03}" dt="2019-03-26T23:52:54.261" v="12" actId="20577"/>
          <ac:spMkLst>
            <pc:docMk/>
            <pc:sldMk cId="1327279527" sldId="491"/>
            <ac:spMk id="5" creationId="{9A18C901-10B9-3E4E-AB88-AB147E3AFD0D}"/>
          </ac:spMkLst>
        </pc:spChg>
      </pc:sldChg>
    </pc:docChg>
  </pc:docChgLst>
  <pc:docChgLst>
    <pc:chgData name="Marion Zalk" userId="1f811bf6-7718-4bf6-ae68-8bbda25a1b04" providerId="ADAL" clId="{D4308B61-4705-4055-8764-315E6F46AFCF}"/>
    <pc:docChg chg="delSld modSld">
      <pc:chgData name="Marion Zalk" userId="1f811bf6-7718-4bf6-ae68-8bbda25a1b04" providerId="ADAL" clId="{D4308B61-4705-4055-8764-315E6F46AFCF}" dt="2019-04-01T03:23:54.551" v="8" actId="2696"/>
      <pc:docMkLst>
        <pc:docMk/>
      </pc:docMkLst>
      <pc:sldChg chg="modNotesTx">
        <pc:chgData name="Marion Zalk" userId="1f811bf6-7718-4bf6-ae68-8bbda25a1b04" providerId="ADAL" clId="{D4308B61-4705-4055-8764-315E6F46AFCF}" dt="2019-04-01T03:23:23.524" v="0" actId="20577"/>
        <pc:sldMkLst>
          <pc:docMk/>
          <pc:sldMk cId="2576220985" sldId="480"/>
        </pc:sldMkLst>
      </pc:sldChg>
      <pc:sldChg chg="modNotesTx">
        <pc:chgData name="Marion Zalk" userId="1f811bf6-7718-4bf6-ae68-8bbda25a1b04" providerId="ADAL" clId="{D4308B61-4705-4055-8764-315E6F46AFCF}" dt="2019-04-01T03:23:40.668" v="5" actId="20577"/>
        <pc:sldMkLst>
          <pc:docMk/>
          <pc:sldMk cId="332635770" sldId="481"/>
        </pc:sldMkLst>
      </pc:sldChg>
      <pc:sldChg chg="del">
        <pc:chgData name="Marion Zalk" userId="1f811bf6-7718-4bf6-ae68-8bbda25a1b04" providerId="ADAL" clId="{D4308B61-4705-4055-8764-315E6F46AFCF}" dt="2019-04-01T03:23:54.551" v="8" actId="2696"/>
        <pc:sldMkLst>
          <pc:docMk/>
          <pc:sldMk cId="2750424484" sldId="483"/>
        </pc:sldMkLst>
      </pc:sldChg>
      <pc:sldChg chg="modNotesTx">
        <pc:chgData name="Marion Zalk" userId="1f811bf6-7718-4bf6-ae68-8bbda25a1b04" providerId="ADAL" clId="{D4308B61-4705-4055-8764-315E6F46AFCF}" dt="2019-04-01T03:23:26.847" v="1" actId="20577"/>
        <pc:sldMkLst>
          <pc:docMk/>
          <pc:sldMk cId="3353604180" sldId="484"/>
        </pc:sldMkLst>
      </pc:sldChg>
      <pc:sldChg chg="modNotesTx">
        <pc:chgData name="Marion Zalk" userId="1f811bf6-7718-4bf6-ae68-8bbda25a1b04" providerId="ADAL" clId="{D4308B61-4705-4055-8764-315E6F46AFCF}" dt="2019-04-01T03:23:29.537" v="2" actId="20577"/>
        <pc:sldMkLst>
          <pc:docMk/>
          <pc:sldMk cId="552457900" sldId="485"/>
        </pc:sldMkLst>
      </pc:sldChg>
      <pc:sldChg chg="modNotesTx">
        <pc:chgData name="Marion Zalk" userId="1f811bf6-7718-4bf6-ae68-8bbda25a1b04" providerId="ADAL" clId="{D4308B61-4705-4055-8764-315E6F46AFCF}" dt="2019-04-01T03:23:33.215" v="3" actId="20577"/>
        <pc:sldMkLst>
          <pc:docMk/>
          <pc:sldMk cId="2761698375" sldId="486"/>
        </pc:sldMkLst>
      </pc:sldChg>
      <pc:sldChg chg="modNotesTx">
        <pc:chgData name="Marion Zalk" userId="1f811bf6-7718-4bf6-ae68-8bbda25a1b04" providerId="ADAL" clId="{D4308B61-4705-4055-8764-315E6F46AFCF}" dt="2019-04-01T03:23:44.356" v="6" actId="20577"/>
        <pc:sldMkLst>
          <pc:docMk/>
          <pc:sldMk cId="3381386022" sldId="487"/>
        </pc:sldMkLst>
      </pc:sldChg>
      <pc:sldChg chg="modNotesTx">
        <pc:chgData name="Marion Zalk" userId="1f811bf6-7718-4bf6-ae68-8bbda25a1b04" providerId="ADAL" clId="{D4308B61-4705-4055-8764-315E6F46AFCF}" dt="2019-04-01T03:23:35.947" v="4" actId="20577"/>
        <pc:sldMkLst>
          <pc:docMk/>
          <pc:sldMk cId="3526086362" sldId="489"/>
        </pc:sldMkLst>
      </pc:sldChg>
      <pc:sldChg chg="modNotesTx">
        <pc:chgData name="Marion Zalk" userId="1f811bf6-7718-4bf6-ae68-8bbda25a1b04" providerId="ADAL" clId="{D4308B61-4705-4055-8764-315E6F46AFCF}" dt="2019-04-01T03:23:48.509" v="7" actId="20577"/>
        <pc:sldMkLst>
          <pc:docMk/>
          <pc:sldMk cId="1327279527" sldId="49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614D1-DD0A-AA4A-868F-6112EB188198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2D6F2-FF2F-264A-8527-82276915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453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67F08-796F-D848-9D77-9CD45559A276}" type="datetimeFigureOut">
              <a:rPr lang="en-US" smtClean="0"/>
              <a:t>4/1/2019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C82A-F636-C145-9DED-6BE6B30CF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8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263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0289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GB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93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075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616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702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0111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657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GB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022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GB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451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 userDrawn="1"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5" name="Line 5"/>
          <p:cNvSpPr>
            <a:spLocks noChangeShapeType="1"/>
          </p:cNvSpPr>
          <p:nvPr userDrawn="1"/>
        </p:nvSpPr>
        <p:spPr bwMode="auto">
          <a:xfrm>
            <a:off x="2743200" y="107950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6" name="Picture 9" descr="5011_PPT_BG_EndPag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1972470" y="493714"/>
            <a:ext cx="1587" cy="1312862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8" name="Picture 13" descr="UOM-Rev3D_S_sm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5137" y="430386"/>
            <a:ext cx="1347788" cy="136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3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2438400" y="1806576"/>
            <a:ext cx="6400800" cy="131286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923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849960" y="4267200"/>
            <a:ext cx="7989240" cy="2286000"/>
          </a:xfrm>
        </p:spPr>
        <p:txBody>
          <a:bodyPr/>
          <a:lstStyle>
            <a:lvl1pPr marL="0" indent="0" algn="ctr">
              <a:buFontTx/>
              <a:buNone/>
              <a:defRPr b="0">
                <a:solidFill>
                  <a:srgbClr val="00B050"/>
                </a:solidFill>
              </a:defRPr>
            </a:lvl1pPr>
          </a:lstStyle>
          <a:p>
            <a:r>
              <a:rPr lang="en-AU"/>
              <a:t>Click to edit Master subtitle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9313" y="3581400"/>
            <a:ext cx="7989887" cy="609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Click to edit Author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09780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4499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 -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648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336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97792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33498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6769100"/>
            <a:ext cx="9143700" cy="8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387900" y="1536600"/>
            <a:ext cx="8368200" cy="2051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87900" y="3892600"/>
            <a:ext cx="8368200" cy="1428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fld id="{00000000-1234-1234-1234-123412341234}" type="slidenum">
              <a:rPr lang="en" smtClean="0"/>
              <a:pPr>
                <a:spcBef>
                  <a:spcPts val="0"/>
                </a:spcBef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0228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8"/>
          <p:cNvSpPr>
            <a:spLocks noChangeShapeType="1"/>
          </p:cNvSpPr>
          <p:nvPr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27" name="Picture 9" descr="UOM-Rev3D_S_sm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533400" y="119063"/>
            <a:ext cx="860425" cy="87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8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AU"/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386668" y="159543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30" name="Picture 13" descr="UOM-Rev3D_H_sm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0" y="107950"/>
            <a:ext cx="2362200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Line 14"/>
          <p:cNvSpPr>
            <a:spLocks noChangeShapeType="1"/>
          </p:cNvSpPr>
          <p:nvPr/>
        </p:nvSpPr>
        <p:spPr bwMode="auto">
          <a:xfrm>
            <a:off x="0" y="6400800"/>
            <a:ext cx="9144000" cy="0"/>
          </a:xfrm>
          <a:prstGeom prst="line">
            <a:avLst/>
          </a:prstGeom>
          <a:noFill/>
          <a:ln w="9525">
            <a:solidFill>
              <a:srgbClr val="00336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1040" name="Rectangle 16"/>
          <p:cNvSpPr>
            <a:spLocks noChangeArrowheads="1"/>
          </p:cNvSpPr>
          <p:nvPr/>
        </p:nvSpPr>
        <p:spPr bwMode="auto">
          <a:xfrm>
            <a:off x="0" y="838200"/>
            <a:ext cx="9144000" cy="76200"/>
          </a:xfrm>
          <a:prstGeom prst="rect">
            <a:avLst/>
          </a:prstGeom>
          <a:solidFill>
            <a:srgbClr val="759FB8"/>
          </a:solidFill>
          <a:ln w="9525">
            <a:noFill/>
            <a:miter lim="800000"/>
            <a:headEnd/>
            <a:tailEnd/>
          </a:ln>
          <a:effectLst>
            <a:outerShdw algn="ctr" rotWithShape="0">
              <a:srgbClr val="808080">
                <a:alpha val="45000"/>
              </a:srgbClr>
            </a:outerShdw>
          </a:effectLst>
        </p:spPr>
        <p:txBody>
          <a:bodyPr wrap="none" anchor="ctr"/>
          <a:lstStyle/>
          <a:p>
            <a:pPr algn="ctr" eaLnBrk="0" hangingPunct="0">
              <a:defRPr/>
            </a:pPr>
            <a:endParaRPr lang="en-AU">
              <a:latin typeface="Arial" charset="0"/>
              <a:ea typeface="ＭＳ Ｐゴシック" charset="-128"/>
            </a:endParaRPr>
          </a:p>
        </p:txBody>
      </p:sp>
      <p:sp>
        <p:nvSpPr>
          <p:cNvPr id="1033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2462213" y="76200"/>
            <a:ext cx="6605587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034" name="Rectangle 19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990600"/>
            <a:ext cx="89916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1036" name="TextBox 11"/>
          <p:cNvSpPr txBox="1">
            <a:spLocks noChangeArrowheads="1"/>
          </p:cNvSpPr>
          <p:nvPr/>
        </p:nvSpPr>
        <p:spPr bwMode="auto">
          <a:xfrm>
            <a:off x="104316" y="6465956"/>
            <a:ext cx="423705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200" i="1" dirty="0">
                <a:solidFill>
                  <a:schemeClr val="bg2"/>
                </a:solidFill>
              </a:rPr>
              <a:t>SWEN90016</a:t>
            </a:r>
            <a:r>
              <a:rPr lang="en-US" sz="1200" i="1" baseline="0" dirty="0">
                <a:solidFill>
                  <a:schemeClr val="bg2"/>
                </a:solidFill>
              </a:rPr>
              <a:t> Software Processes and Project Management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927E7-19C3-42E9-AF40-66A5E4470FD4}"/>
              </a:ext>
            </a:extLst>
          </p:cNvPr>
          <p:cNvSpPr txBox="1"/>
          <p:nvPr userDrawn="1"/>
        </p:nvSpPr>
        <p:spPr>
          <a:xfrm>
            <a:off x="7149947" y="6485690"/>
            <a:ext cx="1886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00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ALL STARTS HERE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9" r:id="rId7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rgbClr val="002060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rgbClr val="00B050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FFC000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C00000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tiff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2438400" y="444501"/>
            <a:ext cx="6214712" cy="3232350"/>
          </a:xfrm>
        </p:spPr>
        <p:txBody>
          <a:bodyPr/>
          <a:lstStyle/>
          <a:p>
            <a:pPr algn="ctr"/>
            <a:r>
              <a:rPr lang="en-AU" altLang="en-US" sz="3600" dirty="0"/>
              <a:t>SWEN90016</a:t>
            </a:r>
            <a:br>
              <a:rPr lang="en-AU" altLang="en-US" sz="3600" dirty="0"/>
            </a:br>
            <a:br>
              <a:rPr lang="en-AU" altLang="en-US" sz="3600" dirty="0"/>
            </a:br>
            <a:r>
              <a:rPr lang="en-AU" altLang="en-US" sz="3600" dirty="0"/>
              <a:t>Software Processes &amp; Project Management</a:t>
            </a:r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6283841" y="5862436"/>
            <a:ext cx="2282777" cy="8456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2019– Semester 1</a:t>
            </a:r>
          </a:p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Tutorial 4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577380" y="6256421"/>
            <a:ext cx="5101525" cy="437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/>
            <a:r>
              <a:rPr lang="en-AU" altLang="en-US" sz="1800" kern="0" dirty="0">
                <a:solidFill>
                  <a:schemeClr val="bg1"/>
                </a:solidFill>
              </a:rPr>
              <a:t>Copyright University of Melbourne 2017</a:t>
            </a:r>
          </a:p>
        </p:txBody>
      </p:sp>
      <p:sp>
        <p:nvSpPr>
          <p:cNvPr id="8" name="Shape 64">
            <a:extLst>
              <a:ext uri="{FF2B5EF4-FFF2-40B4-BE49-F238E27FC236}">
                <a16:creationId xmlns:a16="http://schemas.microsoft.com/office/drawing/2014/main" id="{E1CF9BA7-25DE-1A45-AA3E-E29EB0F550E1}"/>
              </a:ext>
            </a:extLst>
          </p:cNvPr>
          <p:cNvSpPr txBox="1">
            <a:spLocks/>
          </p:cNvSpPr>
          <p:nvPr/>
        </p:nvSpPr>
        <p:spPr bwMode="auto">
          <a:xfrm>
            <a:off x="2220686" y="3918857"/>
            <a:ext cx="5241472" cy="1420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kern="0" dirty="0"/>
              <a:t>Individuals</a:t>
            </a:r>
          </a:p>
          <a:p>
            <a:r>
              <a:rPr lang="en-US" kern="0" dirty="0"/>
              <a:t>and Teams</a:t>
            </a:r>
          </a:p>
        </p:txBody>
      </p:sp>
      <p:sp>
        <p:nvSpPr>
          <p:cNvPr id="9" name="Half Frame 8">
            <a:extLst>
              <a:ext uri="{FF2B5EF4-FFF2-40B4-BE49-F238E27FC236}">
                <a16:creationId xmlns:a16="http://schemas.microsoft.com/office/drawing/2014/main" id="{7B3A0976-B66A-784D-B7B9-8E895FAD26D1}"/>
              </a:ext>
            </a:extLst>
          </p:cNvPr>
          <p:cNvSpPr/>
          <p:nvPr/>
        </p:nvSpPr>
        <p:spPr>
          <a:xfrm>
            <a:off x="2050482" y="3659354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0" name="Half Frame 9">
            <a:extLst>
              <a:ext uri="{FF2B5EF4-FFF2-40B4-BE49-F238E27FC236}">
                <a16:creationId xmlns:a16="http://schemas.microsoft.com/office/drawing/2014/main" id="{7BE5CA51-9983-604B-BA58-28319188C664}"/>
              </a:ext>
            </a:extLst>
          </p:cNvPr>
          <p:cNvSpPr/>
          <p:nvPr/>
        </p:nvSpPr>
        <p:spPr>
          <a:xfrm rot="10800000">
            <a:off x="7445314" y="4298870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1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0C17BB-8FD6-DC42-A077-66285DDD42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10</a:t>
            </a:fld>
            <a:r>
              <a:rPr lang="en-AU"/>
              <a:t>-</a:t>
            </a:r>
          </a:p>
        </p:txBody>
      </p:sp>
      <p:sp>
        <p:nvSpPr>
          <p:cNvPr id="5" name="Shape 106">
            <a:extLst>
              <a:ext uri="{FF2B5EF4-FFF2-40B4-BE49-F238E27FC236}">
                <a16:creationId xmlns:a16="http://schemas.microsoft.com/office/drawing/2014/main" id="{9A18C901-10B9-3E4E-AB88-AB147E3AFD0D}"/>
              </a:ext>
            </a:extLst>
          </p:cNvPr>
          <p:cNvSpPr txBox="1">
            <a:spLocks noGrp="1"/>
          </p:cNvSpPr>
          <p:nvPr>
            <p:ph type="body" sz="quarter" idx="11"/>
          </p:nvPr>
        </p:nvSpPr>
        <p:spPr>
          <a:xfrm>
            <a:off x="315392" y="1239574"/>
            <a:ext cx="7555619" cy="1575344"/>
          </a:xfrm>
          <a:prstGeom prst="rect">
            <a:avLst/>
          </a:prstGeom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/>
          <a:p>
            <a:pPr marL="76200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r>
              <a:rPr lang="en" sz="2400" dirty="0"/>
              <a:t>Justification (10 mins)</a:t>
            </a:r>
          </a:p>
          <a:p>
            <a:pPr marL="846138" lvl="1" indent="-34290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r>
              <a:rPr lang="en" sz="1800" dirty="0"/>
              <a:t>a)	What </a:t>
            </a:r>
            <a:r>
              <a:rPr lang="en" sz="1800" dirty="0">
                <a:solidFill>
                  <a:srgbClr val="00B050"/>
                </a:solidFill>
              </a:rPr>
              <a:t>specific aspects </a:t>
            </a:r>
            <a:r>
              <a:rPr lang="en" sz="1800" dirty="0"/>
              <a:t>of the Case Study Project</a:t>
            </a:r>
            <a:r>
              <a:rPr lang="en" sz="1800" dirty="0">
                <a:solidFill>
                  <a:srgbClr val="00B050"/>
                </a:solidFill>
              </a:rPr>
              <a:t> support </a:t>
            </a:r>
            <a:r>
              <a:rPr lang="en" sz="1800" dirty="0"/>
              <a:t>this combination of SDLC process and team structure?</a:t>
            </a:r>
          </a:p>
          <a:p>
            <a:pPr marL="571500" lvl="1" indent="0">
              <a:buClr>
                <a:schemeClr val="accent5"/>
              </a:buClr>
              <a:buSzPct val="100000"/>
              <a:buNone/>
            </a:pPr>
            <a:endParaRPr lang="en" sz="1800" dirty="0"/>
          </a:p>
          <a:p>
            <a:pPr marL="571500" lvl="1" indent="0">
              <a:buClr>
                <a:schemeClr val="accent5"/>
              </a:buClr>
              <a:buSzPct val="100000"/>
              <a:buNone/>
            </a:pPr>
            <a:endParaRPr lang="en" sz="1800" dirty="0"/>
          </a:p>
          <a:p>
            <a:pPr marL="571500" lvl="1" indent="0">
              <a:buClr>
                <a:schemeClr val="accent5"/>
              </a:buClr>
              <a:buSzPct val="100000"/>
              <a:buNone/>
            </a:pPr>
            <a:endParaRPr lang="en" sz="1800" dirty="0"/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endParaRPr lang="en" sz="1800" dirty="0"/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endParaRPr lang="en" sz="1800" dirty="0"/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endParaRPr lang="en" sz="1800" dirty="0"/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endParaRPr lang="en" sz="1800" dirty="0"/>
          </a:p>
        </p:txBody>
      </p:sp>
      <p:sp>
        <p:nvSpPr>
          <p:cNvPr id="7" name="Shape 105">
            <a:extLst>
              <a:ext uri="{FF2B5EF4-FFF2-40B4-BE49-F238E27FC236}">
                <a16:creationId xmlns:a16="http://schemas.microsoft.com/office/drawing/2014/main" id="{6C3699AA-3A69-3B48-8B6F-2895F2DB66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97246" y="234538"/>
            <a:ext cx="5753532" cy="685800"/>
          </a:xfrm>
          <a:prstGeom prst="rect">
            <a:avLst/>
          </a:prstGeom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Link SDLC and team structure</a:t>
            </a:r>
            <a:endParaRPr lang="en" dirty="0"/>
          </a:p>
        </p:txBody>
      </p:sp>
      <p:pic>
        <p:nvPicPr>
          <p:cNvPr id="6" name="Picture 2" descr="https://s1.qwant.com/thumbr/0x0/9/d/ead74e4d4b85ed6f3dd5144a1470bc/b_1_q_0_p_0.jpg?u=http%3A%2F%2Fwww.language-exchanges.org%2Fsites%2Fdefault%2Ffiles%2FLanguagePartners5.png&amp;q=0&amp;b=1&amp;p=0&amp;a=1">
            <a:extLst>
              <a:ext uri="{FF2B5EF4-FFF2-40B4-BE49-F238E27FC236}">
                <a16:creationId xmlns:a16="http://schemas.microsoft.com/office/drawing/2014/main" id="{72AA20BC-9E72-BF44-960F-C493C65074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1" r="3755"/>
          <a:stretch/>
        </p:blipFill>
        <p:spPr bwMode="auto">
          <a:xfrm>
            <a:off x="5181599" y="2832847"/>
            <a:ext cx="3359357" cy="1685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hape 106">
            <a:extLst>
              <a:ext uri="{FF2B5EF4-FFF2-40B4-BE49-F238E27FC236}">
                <a16:creationId xmlns:a16="http://schemas.microsoft.com/office/drawing/2014/main" id="{C4B5CB12-E340-AB46-92C1-8CEF7AFC4095}"/>
              </a:ext>
            </a:extLst>
          </p:cNvPr>
          <p:cNvSpPr txBox="1">
            <a:spLocks/>
          </p:cNvSpPr>
          <p:nvPr/>
        </p:nvSpPr>
        <p:spPr bwMode="auto">
          <a:xfrm>
            <a:off x="368542" y="4761742"/>
            <a:ext cx="5950936" cy="12145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571500" lvl="1" indent="0">
              <a:buClr>
                <a:schemeClr val="accent5"/>
              </a:buClr>
              <a:buSzPct val="100000"/>
              <a:buFontTx/>
              <a:buNone/>
            </a:pPr>
            <a:r>
              <a:rPr lang="en" sz="1800" kern="0" dirty="0"/>
              <a:t>b)  What are the benefits of </a:t>
            </a:r>
            <a:r>
              <a:rPr lang="en" sz="1800" kern="0" dirty="0">
                <a:solidFill>
                  <a:srgbClr val="00B050"/>
                </a:solidFill>
              </a:rPr>
              <a:t>successful </a:t>
            </a:r>
            <a:r>
              <a:rPr lang="en" sz="1800" kern="0" dirty="0"/>
              <a:t>teams</a:t>
            </a:r>
          </a:p>
          <a:p>
            <a:pPr marL="571500" lvl="1" indent="0">
              <a:buClr>
                <a:schemeClr val="accent5"/>
              </a:buClr>
              <a:buSzPct val="100000"/>
              <a:buFontTx/>
              <a:buNone/>
            </a:pPr>
            <a:endParaRPr lang="en" sz="1800" kern="0" dirty="0"/>
          </a:p>
          <a:p>
            <a:pPr marL="571500" lvl="1" indent="0">
              <a:buClr>
                <a:schemeClr val="accent5"/>
              </a:buClr>
              <a:buSzPct val="100000"/>
              <a:buFontTx/>
              <a:buNone/>
            </a:pPr>
            <a:r>
              <a:rPr lang="en" sz="1800" kern="0" dirty="0"/>
              <a:t>c)  List factors required by </a:t>
            </a:r>
            <a:r>
              <a:rPr lang="en" sz="1800" kern="0" dirty="0">
                <a:solidFill>
                  <a:srgbClr val="00B050"/>
                </a:solidFill>
              </a:rPr>
              <a:t>successful </a:t>
            </a:r>
            <a:r>
              <a:rPr lang="en" sz="1800" kern="0" dirty="0"/>
              <a:t>teams</a:t>
            </a:r>
          </a:p>
          <a:p>
            <a:pPr marL="571500" lvl="1" indent="0">
              <a:buClr>
                <a:schemeClr val="accent5"/>
              </a:buClr>
              <a:buSzPct val="100000"/>
              <a:buFontTx/>
              <a:buNone/>
            </a:pPr>
            <a:endParaRPr lang="en" sz="1800" kern="0" dirty="0"/>
          </a:p>
          <a:p>
            <a:pPr marL="571500" lvl="1" indent="0">
              <a:buClr>
                <a:schemeClr val="accent5"/>
              </a:buClr>
              <a:buSzPct val="100000"/>
              <a:buFontTx/>
              <a:buNone/>
            </a:pPr>
            <a:endParaRPr lang="en" sz="1800" kern="0" dirty="0"/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FontTx/>
              <a:buNone/>
            </a:pPr>
            <a:endParaRPr lang="en" sz="1800" kern="0" dirty="0"/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FontTx/>
              <a:buNone/>
            </a:pPr>
            <a:endParaRPr lang="en" sz="1800" kern="0" dirty="0"/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FontTx/>
              <a:buNone/>
            </a:pPr>
            <a:endParaRPr lang="en" sz="1800" kern="0" dirty="0"/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FontTx/>
              <a:buNone/>
            </a:pPr>
            <a:endParaRPr lang="en" sz="1800" kern="0" dirty="0"/>
          </a:p>
        </p:txBody>
      </p:sp>
    </p:spTree>
    <p:extLst>
      <p:ext uri="{BB962C8B-B14F-4D97-AF65-F5344CB8AC3E}">
        <p14:creationId xmlns:p14="http://schemas.microsoft.com/office/powerpoint/2010/main" val="1327279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87900" y="2659800"/>
            <a:ext cx="8368200" cy="1538400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" sz="6000" dirty="0">
                <a:solidFill>
                  <a:srgbClr val="00B050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746772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5B286-CE2A-6949-8A76-C03922B5E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2</a:t>
            </a:fld>
            <a:r>
              <a:rPr lang="en-AU"/>
              <a:t>-</a:t>
            </a:r>
          </a:p>
        </p:txBody>
      </p:sp>
      <p:sp>
        <p:nvSpPr>
          <p:cNvPr id="5" name="Shape 69">
            <a:extLst>
              <a:ext uri="{FF2B5EF4-FFF2-40B4-BE49-F238E27FC236}">
                <a16:creationId xmlns:a16="http://schemas.microsoft.com/office/drawing/2014/main" id="{795859F8-B504-7E47-8DDC-724530357805}"/>
              </a:ext>
            </a:extLst>
          </p:cNvPr>
          <p:cNvSpPr txBox="1">
            <a:spLocks/>
          </p:cNvSpPr>
          <p:nvPr/>
        </p:nvSpPr>
        <p:spPr bwMode="auto">
          <a:xfrm>
            <a:off x="2510615" y="131454"/>
            <a:ext cx="5196471" cy="6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" kern="0"/>
              <a:t>Today’s aim</a:t>
            </a:r>
          </a:p>
        </p:txBody>
      </p:sp>
      <p:sp>
        <p:nvSpPr>
          <p:cNvPr id="6" name="Shape 70">
            <a:extLst>
              <a:ext uri="{FF2B5EF4-FFF2-40B4-BE49-F238E27FC236}">
                <a16:creationId xmlns:a16="http://schemas.microsoft.com/office/drawing/2014/main" id="{C5C37F20-869A-1D45-B5EF-FDC63575D9F2}"/>
              </a:ext>
            </a:extLst>
          </p:cNvPr>
          <p:cNvSpPr txBox="1">
            <a:spLocks/>
          </p:cNvSpPr>
          <p:nvPr/>
        </p:nvSpPr>
        <p:spPr>
          <a:xfrm>
            <a:off x="322586" y="1685767"/>
            <a:ext cx="8368200" cy="1653178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lnSpc>
                <a:spcPct val="115000"/>
              </a:lnSpc>
              <a:spcBef>
                <a:spcPts val="0"/>
              </a:spcBef>
              <a:buFontTx/>
              <a:buNone/>
            </a:pPr>
            <a:r>
              <a:rPr lang="en" sz="3000" kern="0" dirty="0"/>
              <a:t>Explore the </a:t>
            </a:r>
            <a:r>
              <a:rPr lang="en" sz="3000" kern="0" dirty="0">
                <a:solidFill>
                  <a:srgbClr val="00B050"/>
                </a:solidFill>
              </a:rPr>
              <a:t>relationships</a:t>
            </a:r>
            <a:r>
              <a:rPr lang="en" sz="3000" kern="0" dirty="0"/>
              <a:t> that exist between </a:t>
            </a:r>
            <a:r>
              <a:rPr lang="en-US" sz="3000" kern="0" dirty="0"/>
              <a:t>SDLC </a:t>
            </a:r>
            <a:r>
              <a:rPr lang="en" sz="3000" kern="0" dirty="0"/>
              <a:t>lifecycle models and team structures.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9D9902-061D-1149-BECB-444BFC41C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053" y="3555669"/>
            <a:ext cx="4259094" cy="226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20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6C2BA-1E5D-F54E-AB7B-D21E884BE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6662" y="125506"/>
            <a:ext cx="5803246" cy="685800"/>
          </a:xfrm>
        </p:spPr>
        <p:txBody>
          <a:bodyPr/>
          <a:lstStyle/>
          <a:p>
            <a:r>
              <a:rPr lang="en-US" dirty="0"/>
              <a:t>Roles: Manager and Leader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B67187-F453-0844-A21D-8F60C295CD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3</a:t>
            </a:fld>
            <a:r>
              <a:rPr lang="en-AU"/>
              <a:t>-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5DF4C58-3ABF-9D4B-8D94-B434271CD67A}"/>
              </a:ext>
            </a:extLst>
          </p:cNvPr>
          <p:cNvSpPr/>
          <p:nvPr/>
        </p:nvSpPr>
        <p:spPr>
          <a:xfrm>
            <a:off x="1846729" y="5003669"/>
            <a:ext cx="53429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" dirty="0"/>
              <a:t>What are the characteristics of each?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7B9621-D2B0-534B-A75F-8AB3EF802AA0}"/>
              </a:ext>
            </a:extLst>
          </p:cNvPr>
          <p:cNvSpPr/>
          <p:nvPr/>
        </p:nvSpPr>
        <p:spPr>
          <a:xfrm>
            <a:off x="2051284" y="4017552"/>
            <a:ext cx="11939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" dirty="0">
                <a:solidFill>
                  <a:srgbClr val="00B050"/>
                </a:solidFill>
              </a:rPr>
              <a:t>Power</a:t>
            </a:r>
            <a:r>
              <a:rPr lang="en-AU" dirty="0">
                <a:solidFill>
                  <a:srgbClr val="00B050"/>
                </a:solidFill>
              </a:rPr>
              <a:t>	</a:t>
            </a:r>
            <a:endParaRPr lang="en" dirty="0">
              <a:solidFill>
                <a:srgbClr val="00B05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F5C8D35-A51C-6A42-A775-16CD1162CE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706"/>
          <a:stretch/>
        </p:blipFill>
        <p:spPr>
          <a:xfrm>
            <a:off x="5325035" y="1792906"/>
            <a:ext cx="2389499" cy="23308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AC2A39B-743D-5342-A480-3AF78B17E412}"/>
              </a:ext>
            </a:extLst>
          </p:cNvPr>
          <p:cNvSpPr/>
          <p:nvPr/>
        </p:nvSpPr>
        <p:spPr>
          <a:xfrm>
            <a:off x="5735778" y="4044446"/>
            <a:ext cx="16152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AU" dirty="0">
                <a:solidFill>
                  <a:srgbClr val="00B050"/>
                </a:solidFill>
              </a:rPr>
              <a:t>Influence</a:t>
            </a:r>
            <a:endParaRPr lang="en" dirty="0">
              <a:solidFill>
                <a:srgbClr val="00B050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BB39868-BBA9-E04C-BE41-60DA4F1AAB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444"/>
          <a:stretch/>
        </p:blipFill>
        <p:spPr>
          <a:xfrm>
            <a:off x="1210803" y="1604648"/>
            <a:ext cx="2930892" cy="248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604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129B20-3CB4-CB4E-BF65-8F41B31E87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4</a:t>
            </a:fld>
            <a:r>
              <a:rPr lang="en-AU"/>
              <a:t>-</a:t>
            </a:r>
          </a:p>
        </p:txBody>
      </p:sp>
      <p:sp>
        <p:nvSpPr>
          <p:cNvPr id="6" name="Shape 93">
            <a:extLst>
              <a:ext uri="{FF2B5EF4-FFF2-40B4-BE49-F238E27FC236}">
                <a16:creationId xmlns:a16="http://schemas.microsoft.com/office/drawing/2014/main" id="{AD813200-EB83-0B4B-9372-E1FFC795B2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9214" y="114300"/>
            <a:ext cx="5653672" cy="686100"/>
          </a:xfrm>
          <a:prstGeom prst="rect">
            <a:avLst/>
          </a:prstGeom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en" dirty="0"/>
              <a:t>Team </a:t>
            </a:r>
            <a:r>
              <a:rPr lang="en-US" dirty="0"/>
              <a:t>Roles</a:t>
            </a:r>
            <a:endParaRPr lang="en" dirty="0"/>
          </a:p>
        </p:txBody>
      </p:sp>
      <p:sp>
        <p:nvSpPr>
          <p:cNvPr id="7" name="Shape 94">
            <a:extLst>
              <a:ext uri="{FF2B5EF4-FFF2-40B4-BE49-F238E27FC236}">
                <a16:creationId xmlns:a16="http://schemas.microsoft.com/office/drawing/2014/main" id="{EB2D31E7-9CD3-3A49-923B-B67CD7A90F04}"/>
              </a:ext>
            </a:extLst>
          </p:cNvPr>
          <p:cNvSpPr txBox="1">
            <a:spLocks/>
          </p:cNvSpPr>
          <p:nvPr/>
        </p:nvSpPr>
        <p:spPr>
          <a:xfrm>
            <a:off x="484881" y="989330"/>
            <a:ext cx="6955010" cy="1615325"/>
          </a:xfrm>
          <a:prstGeom prst="rect">
            <a:avLst/>
          </a:prstGeom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76200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r>
              <a:rPr lang="en-US" sz="2400" kern="0" dirty="0"/>
              <a:t>Consider the</a:t>
            </a:r>
            <a:r>
              <a:rPr lang="en" sz="2400" kern="0" dirty="0"/>
              <a:t> individuals in the team (10 mins)</a:t>
            </a:r>
          </a:p>
          <a:p>
            <a:pPr marL="571500" lvl="1" indent="0">
              <a:buClr>
                <a:schemeClr val="accent5"/>
              </a:buClr>
              <a:buSzPct val="100000"/>
              <a:buNone/>
            </a:pPr>
            <a:r>
              <a:rPr lang="en" sz="2000" dirty="0"/>
              <a:t>Consider your own strengths and weaknesses</a:t>
            </a:r>
            <a:endParaRPr lang="en-US" sz="2000" dirty="0"/>
          </a:p>
          <a:p>
            <a:pPr marL="571500" lvl="1" indent="0">
              <a:buClr>
                <a:schemeClr val="accent5"/>
              </a:buClr>
              <a:buSzPct val="100000"/>
              <a:buNone/>
            </a:pPr>
            <a:r>
              <a:rPr lang="en-US" sz="2000" dirty="0"/>
              <a:t>W</a:t>
            </a:r>
            <a:r>
              <a:rPr lang="en" sz="2000" dirty="0"/>
              <a:t>hat </a:t>
            </a:r>
            <a:r>
              <a:rPr lang="en" sz="2000" dirty="0">
                <a:solidFill>
                  <a:srgbClr val="00B050"/>
                </a:solidFill>
              </a:rPr>
              <a:t>roles</a:t>
            </a:r>
            <a:r>
              <a:rPr lang="en" sz="2000" dirty="0"/>
              <a:t> might you play in your project team?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C86E03A-3C6E-4149-9986-0179DEDFCE51}"/>
              </a:ext>
            </a:extLst>
          </p:cNvPr>
          <p:cNvSpPr txBox="1">
            <a:spLocks/>
          </p:cNvSpPr>
          <p:nvPr/>
        </p:nvSpPr>
        <p:spPr>
          <a:xfrm>
            <a:off x="306284" y="3131128"/>
            <a:ext cx="7757062" cy="302276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  <a:defRPr/>
            </a:pPr>
            <a:r>
              <a:rPr lang="en-US" sz="1800" kern="0" dirty="0">
                <a:solidFill>
                  <a:srgbClr val="002060"/>
                </a:solidFill>
              </a:rPr>
              <a:t>Initiator:                   offers ideas, solutions, brainstorm, lateral thinker</a:t>
            </a:r>
            <a:br>
              <a:rPr lang="en-US" sz="1800" kern="0" dirty="0">
                <a:solidFill>
                  <a:srgbClr val="002060"/>
                </a:solidFill>
              </a:rPr>
            </a:br>
            <a:r>
              <a:rPr lang="en-US" sz="1800" kern="0" dirty="0">
                <a:solidFill>
                  <a:srgbClr val="002060"/>
                </a:solidFill>
              </a:rPr>
              <a:t>Information seeker: wants facts</a:t>
            </a:r>
            <a:br>
              <a:rPr lang="en-US" sz="1800" kern="0" dirty="0">
                <a:solidFill>
                  <a:srgbClr val="002060"/>
                </a:solidFill>
              </a:rPr>
            </a:br>
            <a:r>
              <a:rPr lang="en-US" sz="1800" kern="0" dirty="0">
                <a:solidFill>
                  <a:srgbClr val="002060"/>
                </a:solidFill>
              </a:rPr>
              <a:t>Information giver:    describes own experience, offers facts, clarification</a:t>
            </a:r>
            <a:br>
              <a:rPr lang="en-US" sz="1800" kern="0" dirty="0">
                <a:solidFill>
                  <a:srgbClr val="002060"/>
                </a:solidFill>
              </a:rPr>
            </a:br>
            <a:r>
              <a:rPr lang="en-US" sz="1800" kern="0" dirty="0">
                <a:solidFill>
                  <a:srgbClr val="002060"/>
                </a:solidFill>
              </a:rPr>
              <a:t>Coordinator:            combine contribution of others</a:t>
            </a:r>
            <a:br>
              <a:rPr lang="en-US" sz="1800" kern="0" dirty="0">
                <a:solidFill>
                  <a:srgbClr val="002060"/>
                </a:solidFill>
              </a:rPr>
            </a:br>
            <a:r>
              <a:rPr lang="en-US" sz="1800" kern="0" dirty="0">
                <a:solidFill>
                  <a:srgbClr val="002060"/>
                </a:solidFill>
              </a:rPr>
              <a:t>Evaluator:                assess quality of contributions</a:t>
            </a:r>
            <a:br>
              <a:rPr lang="en-US" sz="1800" kern="0" dirty="0">
                <a:solidFill>
                  <a:srgbClr val="002060"/>
                </a:solidFill>
              </a:rPr>
            </a:br>
            <a:br>
              <a:rPr lang="en-US" sz="1800" kern="0" dirty="0">
                <a:solidFill>
                  <a:srgbClr val="002060"/>
                </a:solidFill>
              </a:rPr>
            </a:br>
            <a:r>
              <a:rPr lang="en-US" sz="1800" kern="0" dirty="0">
                <a:solidFill>
                  <a:srgbClr val="002060"/>
                </a:solidFill>
              </a:rPr>
              <a:t>Encourager:            praising, accepting, cohesion and warmth</a:t>
            </a:r>
            <a:br>
              <a:rPr lang="en-US" sz="1800" kern="0" dirty="0">
                <a:solidFill>
                  <a:srgbClr val="002060"/>
                </a:solidFill>
              </a:rPr>
            </a:br>
            <a:r>
              <a:rPr lang="en-US" sz="1800" kern="0" dirty="0">
                <a:solidFill>
                  <a:srgbClr val="002060"/>
                </a:solidFill>
              </a:rPr>
              <a:t>Harmonizer:            build consensus, humor to neutralize anger</a:t>
            </a:r>
            <a:br>
              <a:rPr lang="en-US" sz="1800" kern="0" dirty="0">
                <a:solidFill>
                  <a:srgbClr val="002060"/>
                </a:solidFill>
              </a:rPr>
            </a:br>
            <a:r>
              <a:rPr lang="en-US" sz="1800" kern="0" dirty="0">
                <a:solidFill>
                  <a:srgbClr val="002060"/>
                </a:solidFill>
              </a:rPr>
              <a:t>Standard setter:      focus on goals, standards</a:t>
            </a:r>
            <a:br>
              <a:rPr lang="en-US" sz="1800" kern="0" dirty="0">
                <a:solidFill>
                  <a:srgbClr val="002060"/>
                </a:solidFill>
              </a:rPr>
            </a:br>
            <a:r>
              <a:rPr lang="en-US" sz="1800" kern="0" dirty="0">
                <a:solidFill>
                  <a:srgbClr val="002060"/>
                </a:solidFill>
              </a:rPr>
              <a:t>Follower:                 agreeable</a:t>
            </a:r>
            <a:br>
              <a:rPr lang="en-US" sz="1800" kern="0" dirty="0">
                <a:solidFill>
                  <a:srgbClr val="002060"/>
                </a:solidFill>
              </a:rPr>
            </a:br>
            <a:r>
              <a:rPr lang="en-US" sz="1800" kern="0" dirty="0">
                <a:solidFill>
                  <a:srgbClr val="002060"/>
                </a:solidFill>
              </a:rPr>
              <a:t>Group observer:     provides feedback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2355B6-0D68-BB45-9734-0E19A18D80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65" t="8164" r="6964"/>
          <a:stretch/>
        </p:blipFill>
        <p:spPr>
          <a:xfrm>
            <a:off x="7135091" y="4544290"/>
            <a:ext cx="1593273" cy="1625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457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129B20-3CB4-CB4E-BF65-8F41B31E87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5</a:t>
            </a:fld>
            <a:r>
              <a:rPr lang="en-AU"/>
              <a:t>-</a:t>
            </a:r>
          </a:p>
        </p:txBody>
      </p:sp>
      <p:sp>
        <p:nvSpPr>
          <p:cNvPr id="6" name="Shape 93">
            <a:extLst>
              <a:ext uri="{FF2B5EF4-FFF2-40B4-BE49-F238E27FC236}">
                <a16:creationId xmlns:a16="http://schemas.microsoft.com/office/drawing/2014/main" id="{AD813200-EB83-0B4B-9372-E1FFC795B2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39214" y="114300"/>
            <a:ext cx="5653672" cy="686100"/>
          </a:xfrm>
          <a:prstGeom prst="rect">
            <a:avLst/>
          </a:prstGeom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en" dirty="0"/>
              <a:t>Team </a:t>
            </a:r>
            <a:r>
              <a:rPr lang="en-US" dirty="0"/>
              <a:t>Roles</a:t>
            </a:r>
            <a:endParaRPr lang="en" dirty="0"/>
          </a:p>
        </p:txBody>
      </p:sp>
      <p:sp>
        <p:nvSpPr>
          <p:cNvPr id="7" name="Shape 94">
            <a:extLst>
              <a:ext uri="{FF2B5EF4-FFF2-40B4-BE49-F238E27FC236}">
                <a16:creationId xmlns:a16="http://schemas.microsoft.com/office/drawing/2014/main" id="{EB2D31E7-9CD3-3A49-923B-B67CD7A90F04}"/>
              </a:ext>
            </a:extLst>
          </p:cNvPr>
          <p:cNvSpPr txBox="1">
            <a:spLocks/>
          </p:cNvSpPr>
          <p:nvPr/>
        </p:nvSpPr>
        <p:spPr>
          <a:xfrm>
            <a:off x="471026" y="1543512"/>
            <a:ext cx="8368200" cy="867180"/>
          </a:xfrm>
          <a:prstGeom prst="rect">
            <a:avLst/>
          </a:prstGeom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76200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r>
              <a:rPr lang="en-US" sz="2400" kern="0" dirty="0">
                <a:solidFill>
                  <a:srgbClr val="002060"/>
                </a:solidFill>
              </a:rPr>
              <a:t>What roles are necessary for a high functioning team?</a:t>
            </a:r>
            <a:endParaRPr lang="en" sz="2400" kern="0" dirty="0">
              <a:solidFill>
                <a:srgbClr val="002060"/>
              </a:solidFill>
            </a:endParaRP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3C001C8-582D-3448-BB5D-7704941C684C}"/>
              </a:ext>
            </a:extLst>
          </p:cNvPr>
          <p:cNvSpPr txBox="1">
            <a:spLocks/>
          </p:cNvSpPr>
          <p:nvPr/>
        </p:nvSpPr>
        <p:spPr>
          <a:xfrm>
            <a:off x="415610" y="3483147"/>
            <a:ext cx="2221950" cy="176772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Aft>
                <a:spcPts val="0"/>
              </a:spcAft>
              <a:buFontTx/>
              <a:buNone/>
              <a:defRPr/>
            </a:pPr>
            <a:r>
              <a:rPr lang="en-US" sz="1800" kern="0" dirty="0"/>
              <a:t>Initiator:             </a:t>
            </a:r>
          </a:p>
          <a:p>
            <a:pPr>
              <a:spcAft>
                <a:spcPts val="0"/>
              </a:spcAft>
              <a:buFontTx/>
              <a:buNone/>
              <a:defRPr/>
            </a:pPr>
            <a:r>
              <a:rPr lang="en-US" sz="1800" kern="0" dirty="0"/>
              <a:t>Information seeker: </a:t>
            </a:r>
          </a:p>
          <a:p>
            <a:pPr>
              <a:spcAft>
                <a:spcPts val="0"/>
              </a:spcAft>
              <a:buFontTx/>
              <a:buNone/>
              <a:defRPr/>
            </a:pPr>
            <a:r>
              <a:rPr lang="en-US" sz="1800" kern="0" dirty="0"/>
              <a:t>Information giver:</a:t>
            </a:r>
          </a:p>
          <a:p>
            <a:pPr>
              <a:spcAft>
                <a:spcPts val="0"/>
              </a:spcAft>
              <a:buFontTx/>
              <a:buNone/>
              <a:defRPr/>
            </a:pPr>
            <a:r>
              <a:rPr lang="en-US" sz="1800" kern="0" dirty="0"/>
              <a:t>Coordinator:            </a:t>
            </a:r>
          </a:p>
          <a:p>
            <a:pPr>
              <a:spcAft>
                <a:spcPts val="0"/>
              </a:spcAft>
              <a:buFontTx/>
              <a:buNone/>
              <a:defRPr/>
            </a:pPr>
            <a:r>
              <a:rPr lang="en-US" sz="1800" kern="0" dirty="0"/>
              <a:t>Evaluator: 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36CE8A5-D50D-B148-A1AE-AD098B782FF9}"/>
              </a:ext>
            </a:extLst>
          </p:cNvPr>
          <p:cNvSpPr txBox="1">
            <a:spLocks/>
          </p:cNvSpPr>
          <p:nvPr/>
        </p:nvSpPr>
        <p:spPr>
          <a:xfrm>
            <a:off x="3101660" y="3483147"/>
            <a:ext cx="2260050" cy="164303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Encourager:            </a:t>
            </a:r>
          </a:p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Harmonizer:            </a:t>
            </a:r>
          </a:p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Standard setter:</a:t>
            </a:r>
          </a:p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Follower:                 </a:t>
            </a:r>
          </a:p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Group observer: 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847B2859-632A-1747-9F3B-568C9D0FBAE5}"/>
              </a:ext>
            </a:extLst>
          </p:cNvPr>
          <p:cNvSpPr txBox="1">
            <a:spLocks/>
          </p:cNvSpPr>
          <p:nvPr/>
        </p:nvSpPr>
        <p:spPr>
          <a:xfrm>
            <a:off x="6061337" y="3538565"/>
            <a:ext cx="2260050" cy="1836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Blocker</a:t>
            </a:r>
          </a:p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Recognition seeker</a:t>
            </a:r>
          </a:p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Dominator:               Free rider:</a:t>
            </a:r>
          </a:p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Avoider:</a:t>
            </a:r>
          </a:p>
          <a:p>
            <a:pPr>
              <a:lnSpc>
                <a:spcPct val="100000"/>
              </a:lnSpc>
              <a:spcAft>
                <a:spcPts val="0"/>
              </a:spcAft>
              <a:buClrTx/>
              <a:buSzTx/>
              <a:buNone/>
              <a:defRPr/>
            </a:pPr>
            <a:r>
              <a:rPr lang="en-US" dirty="0"/>
              <a:t>Lone wolf: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AD950C-8E2A-F946-9B13-B4D4797ADEE5}"/>
              </a:ext>
            </a:extLst>
          </p:cNvPr>
          <p:cNvSpPr txBox="1"/>
          <p:nvPr/>
        </p:nvSpPr>
        <p:spPr>
          <a:xfrm>
            <a:off x="398320" y="2897334"/>
            <a:ext cx="817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+mn-lt"/>
                <a:ea typeface="Times" charset="0"/>
                <a:cs typeface="Times" charset="0"/>
              </a:rPr>
              <a:t>Task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1C1C24-C4D5-D74F-9715-81282FF93C32}"/>
              </a:ext>
            </a:extLst>
          </p:cNvPr>
          <p:cNvSpPr txBox="1"/>
          <p:nvPr/>
        </p:nvSpPr>
        <p:spPr>
          <a:xfrm>
            <a:off x="3073952" y="2883478"/>
            <a:ext cx="19495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+mn-lt"/>
              </a:rPr>
              <a:t>Maintenance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64A925-D570-014E-8213-9592CA9FAD5F}"/>
              </a:ext>
            </a:extLst>
          </p:cNvPr>
          <p:cNvSpPr txBox="1"/>
          <p:nvPr/>
        </p:nvSpPr>
        <p:spPr>
          <a:xfrm>
            <a:off x="6033629" y="2883478"/>
            <a:ext cx="17251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+mn-lt"/>
              </a:rPr>
              <a:t>Destructive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B77D49E-C979-FC41-BB5F-54F1AA301A81}"/>
              </a:ext>
            </a:extLst>
          </p:cNvPr>
          <p:cNvSpPr/>
          <p:nvPr/>
        </p:nvSpPr>
        <p:spPr bwMode="auto">
          <a:xfrm>
            <a:off x="5886450" y="4143374"/>
            <a:ext cx="1671638" cy="579047"/>
          </a:xfrm>
          <a:prstGeom prst="ellipse">
            <a:avLst/>
          </a:prstGeom>
          <a:solidFill>
            <a:schemeClr val="accent1">
              <a:alpha val="5000"/>
            </a:schemeClr>
          </a:solidFill>
          <a:ln w="9525" cap="flat" cmpd="sng" algn="ctr">
            <a:solidFill>
              <a:srgbClr val="0000FF"/>
            </a:solidFill>
            <a:prstDash val="sys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highlight>
                <a:srgbClr val="FF0000"/>
              </a:highlight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Shape 93">
            <a:extLst>
              <a:ext uri="{FF2B5EF4-FFF2-40B4-BE49-F238E27FC236}">
                <a16:creationId xmlns:a16="http://schemas.microsoft.com/office/drawing/2014/main" id="{6BDF9C0A-2F0F-C747-8655-493E460EF623}"/>
              </a:ext>
            </a:extLst>
          </p:cNvPr>
          <p:cNvSpPr txBox="1">
            <a:spLocks/>
          </p:cNvSpPr>
          <p:nvPr/>
        </p:nvSpPr>
        <p:spPr>
          <a:xfrm>
            <a:off x="7529512" y="4167097"/>
            <a:ext cx="1385889" cy="604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1600" kern="0" dirty="0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Reasonable combination</a:t>
            </a:r>
            <a:endParaRPr lang="en-AU" sz="1800" kern="0" dirty="0">
              <a:solidFill>
                <a:srgbClr val="0000FF"/>
              </a:solidFill>
            </a:endParaRPr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61698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20E0D4-C7D7-A146-83B4-62936154C7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6254" y="1032163"/>
            <a:ext cx="2757055" cy="54725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Team life cycle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784727-8D50-A844-929B-32028B0405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6</a:t>
            </a:fld>
            <a:r>
              <a:rPr lang="en-AU"/>
              <a:t>-</a:t>
            </a:r>
          </a:p>
        </p:txBody>
      </p:sp>
      <p:sp>
        <p:nvSpPr>
          <p:cNvPr id="5" name="Shape 75">
            <a:extLst>
              <a:ext uri="{FF2B5EF4-FFF2-40B4-BE49-F238E27FC236}">
                <a16:creationId xmlns:a16="http://schemas.microsoft.com/office/drawing/2014/main" id="{D3C6904F-40FA-6B49-838D-2CE08C7CFB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63994" y="117764"/>
            <a:ext cx="6605587" cy="685800"/>
          </a:xfrm>
          <a:prstGeom prst="rect">
            <a:avLst/>
          </a:prstGeom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/>
          <a:p>
            <a:r>
              <a:rPr lang="en" dirty="0"/>
              <a:t>Teams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2856C1-D191-BE4A-95B5-AE86B228A2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391" y="1846751"/>
            <a:ext cx="7100596" cy="12617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AD11BA2-4189-E747-A675-77767CE290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9466" y="4765963"/>
            <a:ext cx="1919501" cy="15296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D2B2CF-3B31-2B42-92D8-157A619FC5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3815" y="4747551"/>
            <a:ext cx="1678171" cy="14886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57F06B-0CDA-6843-9A36-CDBCE75191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4736" y="4759049"/>
            <a:ext cx="1375792" cy="15317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4287D0-1AFB-C44B-9A6F-A83FCAD939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018" y="4702791"/>
            <a:ext cx="1537908" cy="1176482"/>
          </a:xfrm>
          <a:prstGeom prst="rect">
            <a:avLst/>
          </a:prstGeom>
        </p:spPr>
      </p:pic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7671F39-5349-3E47-9516-B5F37250068B}"/>
              </a:ext>
            </a:extLst>
          </p:cNvPr>
          <p:cNvSpPr txBox="1">
            <a:spLocks/>
          </p:cNvSpPr>
          <p:nvPr/>
        </p:nvSpPr>
        <p:spPr bwMode="auto">
          <a:xfrm>
            <a:off x="138547" y="3775364"/>
            <a:ext cx="3366654" cy="547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kern="0" dirty="0"/>
              <a:t>Team structures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22059DC-6657-5F42-9DBB-A2515038682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9959"/>
          <a:stretch/>
        </p:blipFill>
        <p:spPr>
          <a:xfrm>
            <a:off x="7561371" y="4547118"/>
            <a:ext cx="1287142" cy="16235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E448F1C-FB30-AA44-964D-AA2FF52C274D}"/>
              </a:ext>
            </a:extLst>
          </p:cNvPr>
          <p:cNvSpPr txBox="1"/>
          <p:nvPr/>
        </p:nvSpPr>
        <p:spPr>
          <a:xfrm>
            <a:off x="8260703" y="5826772"/>
            <a:ext cx="398105" cy="24622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en-US" sz="500" b="1" dirty="0"/>
              <a:t>scrum</a:t>
            </a:r>
          </a:p>
          <a:p>
            <a:r>
              <a:rPr lang="en-US" sz="500" b="1" dirty="0"/>
              <a:t>master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CE0DA3-4F64-224D-92C0-3C602D3161F0}"/>
              </a:ext>
            </a:extLst>
          </p:cNvPr>
          <p:cNvSpPr txBox="1"/>
          <p:nvPr/>
        </p:nvSpPr>
        <p:spPr>
          <a:xfrm>
            <a:off x="8447314" y="4946585"/>
            <a:ext cx="696686" cy="246221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r>
              <a:rPr lang="en-US" sz="500" b="1" dirty="0"/>
              <a:t>External </a:t>
            </a:r>
          </a:p>
          <a:p>
            <a:r>
              <a:rPr lang="en-US" sz="500" b="1" dirty="0"/>
              <a:t>Stakeholders</a:t>
            </a:r>
          </a:p>
        </p:txBody>
      </p:sp>
      <p:sp>
        <p:nvSpPr>
          <p:cNvPr id="14" name="Shape 93">
            <a:extLst>
              <a:ext uri="{FF2B5EF4-FFF2-40B4-BE49-F238E27FC236}">
                <a16:creationId xmlns:a16="http://schemas.microsoft.com/office/drawing/2014/main" id="{03068BB0-0E59-5045-BAC0-F5D51694A2D9}"/>
              </a:ext>
            </a:extLst>
          </p:cNvPr>
          <p:cNvSpPr txBox="1">
            <a:spLocks/>
          </p:cNvSpPr>
          <p:nvPr/>
        </p:nvSpPr>
        <p:spPr>
          <a:xfrm>
            <a:off x="5749636" y="928596"/>
            <a:ext cx="3394364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Lecture, slide 52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Shape 93">
            <a:extLst>
              <a:ext uri="{FF2B5EF4-FFF2-40B4-BE49-F238E27FC236}">
                <a16:creationId xmlns:a16="http://schemas.microsoft.com/office/drawing/2014/main" id="{06F545BA-B92D-8848-8555-192F11C2B21D}"/>
              </a:ext>
            </a:extLst>
          </p:cNvPr>
          <p:cNvSpPr txBox="1">
            <a:spLocks/>
          </p:cNvSpPr>
          <p:nvPr/>
        </p:nvSpPr>
        <p:spPr>
          <a:xfrm>
            <a:off x="3044536" y="4009934"/>
            <a:ext cx="3884902" cy="47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None/>
            </a:pPr>
            <a:r>
              <a:rPr lang="en-AU" sz="2400" kern="0" dirty="0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from Lecture, slide 58-62</a:t>
            </a:r>
            <a:endParaRPr lang="en-AU" kern="0" dirty="0"/>
          </a:p>
          <a:p>
            <a:pPr marL="0" indent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lang="en-AU" kern="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608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A6D9F-F088-C049-99A5-0B22A97E2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9437" y="147918"/>
            <a:ext cx="5749458" cy="685800"/>
          </a:xfrm>
        </p:spPr>
        <p:txBody>
          <a:bodyPr/>
          <a:lstStyle/>
          <a:p>
            <a:r>
              <a:rPr lang="en-US" dirty="0"/>
              <a:t>SDLC models and teams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D8D3E-4436-CA47-892F-A94A0EF954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7</a:t>
            </a:fld>
            <a:r>
              <a:rPr lang="en-AU"/>
              <a:t>-</a:t>
            </a:r>
          </a:p>
        </p:txBody>
      </p:sp>
      <p:sp>
        <p:nvSpPr>
          <p:cNvPr id="5" name="Shape 76">
            <a:extLst>
              <a:ext uri="{FF2B5EF4-FFF2-40B4-BE49-F238E27FC236}">
                <a16:creationId xmlns:a16="http://schemas.microsoft.com/office/drawing/2014/main" id="{1C1CF3DF-1904-F648-A4BA-C47AAC2FBB7E}"/>
              </a:ext>
            </a:extLst>
          </p:cNvPr>
          <p:cNvSpPr txBox="1">
            <a:spLocks/>
          </p:cNvSpPr>
          <p:nvPr/>
        </p:nvSpPr>
        <p:spPr>
          <a:xfrm>
            <a:off x="290917" y="3261474"/>
            <a:ext cx="8465155" cy="2224926"/>
          </a:xfrm>
          <a:prstGeom prst="rect">
            <a:avLst/>
          </a:prstGeom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None/>
            </a:pPr>
            <a:r>
              <a:rPr lang="en" sz="2400" kern="0" dirty="0"/>
              <a:t>The relationships between team structures and lifecycle models constrains the selection of both.</a:t>
            </a:r>
          </a:p>
          <a:p>
            <a:pPr>
              <a:buFontTx/>
              <a:buNone/>
            </a:pPr>
            <a:endParaRPr lang="en" sz="2400" kern="0" dirty="0"/>
          </a:p>
          <a:p>
            <a:pPr>
              <a:buFontTx/>
              <a:buNone/>
            </a:pPr>
            <a:r>
              <a:rPr lang="en" sz="2400" kern="0" dirty="0"/>
              <a:t>How you design your team will have an impact on the progress of the project.</a:t>
            </a:r>
          </a:p>
          <a:p>
            <a:pPr>
              <a:buFontTx/>
              <a:buNone/>
            </a:pPr>
            <a:endParaRPr lang="en" sz="2400" kern="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A06E7B-DCF0-AC4D-81E9-D95B733D4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955" y="1638097"/>
            <a:ext cx="1096804" cy="981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21BA02-B136-4A4C-BB5B-CBFA8D2DA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367" y="1665806"/>
            <a:ext cx="1489828" cy="9867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AD9F3B-069E-9546-AB45-30755280FE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027" y="1633652"/>
            <a:ext cx="992842" cy="9836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AE69C0B-5837-694D-9DA0-2EA2B61E2F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4483" y="1536935"/>
            <a:ext cx="1896484" cy="118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807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75ECAD-C85B-9744-9273-1B24C39C8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917" y="4096096"/>
            <a:ext cx="3155576" cy="2125410"/>
          </a:xfrm>
          <a:prstGeom prst="rect">
            <a:avLst/>
          </a:prstGeom>
          <a:effectLst>
            <a:glow rad="127000">
              <a:schemeClr val="accent1">
                <a:alpha val="12000"/>
              </a:schemeClr>
            </a:glow>
            <a:outerShdw blurRad="508000" dist="1714500" dir="19320000" sx="190000" sy="190000" algn="ctr" rotWithShape="0">
              <a:srgbClr val="000000">
                <a:alpha val="0"/>
              </a:srgbClr>
            </a:outerShdw>
            <a:softEdge rad="546100"/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129B20-3CB4-CB4E-BF65-8F41B31E87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8</a:t>
            </a:fld>
            <a:r>
              <a:rPr lang="en-AU"/>
              <a:t>-</a:t>
            </a:r>
          </a:p>
        </p:txBody>
      </p:sp>
      <p:sp>
        <p:nvSpPr>
          <p:cNvPr id="5" name="Shape 81">
            <a:extLst>
              <a:ext uri="{FF2B5EF4-FFF2-40B4-BE49-F238E27FC236}">
                <a16:creationId xmlns:a16="http://schemas.microsoft.com/office/drawing/2014/main" id="{FB73C196-EE57-9242-93C3-F052C1ACEFD4}"/>
              </a:ext>
            </a:extLst>
          </p:cNvPr>
          <p:cNvSpPr txBox="1">
            <a:spLocks/>
          </p:cNvSpPr>
          <p:nvPr/>
        </p:nvSpPr>
        <p:spPr bwMode="auto">
          <a:xfrm>
            <a:off x="2747132" y="101270"/>
            <a:ext cx="6050505" cy="6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kern="0" dirty="0"/>
              <a:t>Team design process</a:t>
            </a:r>
            <a:endParaRPr lang="en" kern="0" dirty="0"/>
          </a:p>
        </p:txBody>
      </p:sp>
      <p:sp>
        <p:nvSpPr>
          <p:cNvPr id="16" name="Shape 88">
            <a:extLst>
              <a:ext uri="{FF2B5EF4-FFF2-40B4-BE49-F238E27FC236}">
                <a16:creationId xmlns:a16="http://schemas.microsoft.com/office/drawing/2014/main" id="{EF3AD910-C5E9-9146-86FB-90A2816D4A20}"/>
              </a:ext>
            </a:extLst>
          </p:cNvPr>
          <p:cNvSpPr txBox="1">
            <a:spLocks/>
          </p:cNvSpPr>
          <p:nvPr/>
        </p:nvSpPr>
        <p:spPr>
          <a:xfrm>
            <a:off x="1044742" y="2864530"/>
            <a:ext cx="6925163" cy="1895448"/>
          </a:xfrm>
          <a:prstGeom prst="rect">
            <a:avLst/>
          </a:prstGeom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76200" indent="0">
              <a:lnSpc>
                <a:spcPct val="150000"/>
              </a:lnSpc>
              <a:buClr>
                <a:schemeClr val="accent5"/>
              </a:buClr>
              <a:buFontTx/>
              <a:buNone/>
            </a:pPr>
            <a:r>
              <a:rPr lang="en-US" sz="2400" kern="0" dirty="0"/>
              <a:t>Consider the SDLC processes. (</a:t>
            </a:r>
            <a:r>
              <a:rPr lang="en" sz="2400" kern="0" dirty="0"/>
              <a:t>10 mins</a:t>
            </a:r>
            <a:r>
              <a:rPr lang="en-US" sz="2400" kern="0" dirty="0"/>
              <a:t>)</a:t>
            </a:r>
            <a:endParaRPr lang="en" sz="2400" kern="0" dirty="0"/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FontTx/>
              <a:buNone/>
            </a:pPr>
            <a:r>
              <a:rPr lang="en-US" sz="1800" kern="0" dirty="0"/>
              <a:t>What SDLC process did you choose </a:t>
            </a:r>
            <a:r>
              <a:rPr lang="en" sz="1800" kern="0" dirty="0"/>
              <a:t>in tutorial two</a:t>
            </a:r>
            <a:r>
              <a:rPr lang="en-US" sz="1800" kern="0" dirty="0"/>
              <a:t>?</a:t>
            </a:r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FontTx/>
              <a:buNone/>
            </a:pPr>
            <a:r>
              <a:rPr lang="en-US" sz="1800" kern="0" dirty="0"/>
              <a:t>What are the key activities in this SDLC?</a:t>
            </a:r>
            <a:endParaRPr lang="en" sz="1800" kern="0" dirty="0"/>
          </a:p>
        </p:txBody>
      </p:sp>
      <p:sp>
        <p:nvSpPr>
          <p:cNvPr id="17" name="Shape 82">
            <a:extLst>
              <a:ext uri="{FF2B5EF4-FFF2-40B4-BE49-F238E27FC236}">
                <a16:creationId xmlns:a16="http://schemas.microsoft.com/office/drawing/2014/main" id="{0A2743A5-A8C2-5448-8664-18B363E21E79}"/>
              </a:ext>
            </a:extLst>
          </p:cNvPr>
          <p:cNvSpPr txBox="1">
            <a:spLocks/>
          </p:cNvSpPr>
          <p:nvPr/>
        </p:nvSpPr>
        <p:spPr>
          <a:xfrm>
            <a:off x="240448" y="1125646"/>
            <a:ext cx="8476700" cy="134046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76200" indent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Clr>
                <a:schemeClr val="accent5"/>
              </a:buClr>
              <a:buSzPct val="100000"/>
              <a:buNone/>
            </a:pPr>
            <a:r>
              <a:rPr lang="en-US" sz="2400" kern="0" dirty="0"/>
              <a:t>Match </a:t>
            </a:r>
            <a:r>
              <a:rPr lang="en" sz="2400" kern="0" dirty="0"/>
              <a:t>an </a:t>
            </a:r>
            <a:r>
              <a:rPr lang="en-US" sz="2400" kern="0" dirty="0"/>
              <a:t>SDLC </a:t>
            </a:r>
            <a:r>
              <a:rPr lang="en" sz="2400" kern="0" dirty="0"/>
              <a:t>with </a:t>
            </a:r>
            <a:r>
              <a:rPr lang="en-US" sz="2400" kern="0" dirty="0"/>
              <a:t>an appropriate </a:t>
            </a:r>
            <a:r>
              <a:rPr lang="en" sz="2400" kern="0" dirty="0">
                <a:solidFill>
                  <a:srgbClr val="00B050"/>
                </a:solidFill>
              </a:rPr>
              <a:t>team structure </a:t>
            </a:r>
            <a:r>
              <a:rPr lang="en" sz="2400" kern="0" dirty="0"/>
              <a:t>for the Language Research Case Study.</a:t>
            </a:r>
          </a:p>
        </p:txBody>
      </p:sp>
    </p:spTree>
    <p:extLst>
      <p:ext uri="{BB962C8B-B14F-4D97-AF65-F5344CB8AC3E}">
        <p14:creationId xmlns:p14="http://schemas.microsoft.com/office/powerpoint/2010/main" val="332635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ABF1E-AB12-4A45-8319-4815037F4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6177" y="131618"/>
            <a:ext cx="5753532" cy="685800"/>
          </a:xfrm>
        </p:spPr>
        <p:txBody>
          <a:bodyPr/>
          <a:lstStyle/>
          <a:p>
            <a:r>
              <a:rPr lang="en-US" dirty="0"/>
              <a:t>Team Structures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E7C044-3F1F-4740-8D10-49A3875564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9</a:t>
            </a:fld>
            <a:r>
              <a:rPr lang="en-AU"/>
              <a:t>-</a:t>
            </a:r>
          </a:p>
        </p:txBody>
      </p:sp>
      <p:sp>
        <p:nvSpPr>
          <p:cNvPr id="5" name="Shape 100">
            <a:extLst>
              <a:ext uri="{FF2B5EF4-FFF2-40B4-BE49-F238E27FC236}">
                <a16:creationId xmlns:a16="http://schemas.microsoft.com/office/drawing/2014/main" id="{F4A3A5CC-7A49-B04B-8AB2-1BC15FDB0AF5}"/>
              </a:ext>
            </a:extLst>
          </p:cNvPr>
          <p:cNvSpPr txBox="1">
            <a:spLocks noGrp="1"/>
          </p:cNvSpPr>
          <p:nvPr>
            <p:ph type="body" sz="quarter" idx="11"/>
          </p:nvPr>
        </p:nvSpPr>
        <p:spPr>
          <a:xfrm>
            <a:off x="622852" y="1032164"/>
            <a:ext cx="7991061" cy="2253961"/>
          </a:xfrm>
          <a:prstGeom prst="rect">
            <a:avLst/>
          </a:prstGeom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/>
          <a:p>
            <a:pPr marL="76200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r>
              <a:rPr lang="en-US" sz="2400" dirty="0"/>
              <a:t>Consider the</a:t>
            </a:r>
            <a:r>
              <a:rPr lang="en" sz="2400" dirty="0"/>
              <a:t> team structure (15 mins)</a:t>
            </a:r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r>
              <a:rPr lang="en" sz="1800" dirty="0"/>
              <a:t>Identify key roles appropriate for the Case Study project.</a:t>
            </a:r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r>
              <a:rPr lang="en" sz="1800" dirty="0"/>
              <a:t>Identify the contributions these roles will bring.</a:t>
            </a:r>
          </a:p>
          <a:p>
            <a:pPr marL="571500" lvl="1" indent="0">
              <a:lnSpc>
                <a:spcPct val="150000"/>
              </a:lnSpc>
              <a:buClr>
                <a:schemeClr val="accent5"/>
              </a:buClr>
              <a:buSzPct val="100000"/>
              <a:buNone/>
            </a:pPr>
            <a:r>
              <a:rPr lang="en" sz="1800" dirty="0"/>
              <a:t>Decide on a </a:t>
            </a:r>
            <a:r>
              <a:rPr lang="en" sz="1800" dirty="0">
                <a:solidFill>
                  <a:srgbClr val="00B050"/>
                </a:solidFill>
              </a:rPr>
              <a:t>structure</a:t>
            </a:r>
            <a:r>
              <a:rPr lang="en" sz="1800" dirty="0"/>
              <a:t> of the team (e.g. </a:t>
            </a:r>
            <a:r>
              <a:rPr lang="en-AU" sz="1800" dirty="0"/>
              <a:t>centralized</a:t>
            </a:r>
            <a:r>
              <a:rPr lang="en" sz="1800" dirty="0"/>
              <a:t>, </a:t>
            </a:r>
            <a:r>
              <a:rPr lang="en-AU" sz="1800" dirty="0"/>
              <a:t>decentralized</a:t>
            </a:r>
            <a:r>
              <a:rPr lang="en" sz="1800" dirty="0"/>
              <a:t>, </a:t>
            </a:r>
            <a:r>
              <a:rPr lang="en" sz="1800" dirty="0" err="1"/>
              <a:t>etc</a:t>
            </a:r>
            <a:r>
              <a:rPr lang="en" sz="1800" dirty="0"/>
              <a:t>).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C1650B-21AA-C54A-BD3C-C68585A0E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9466" y="4765963"/>
            <a:ext cx="1919501" cy="15296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B0FFD4-9ABB-F648-AF18-BB5C875F06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1247" y="4582959"/>
            <a:ext cx="1678171" cy="14886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B4EF16-5B13-9240-8057-F1B38A60D5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017" y="4670133"/>
            <a:ext cx="1694637" cy="117648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EC49BFE-BC34-DB43-A012-954AC0134EFE}"/>
              </a:ext>
            </a:extLst>
          </p:cNvPr>
          <p:cNvSpPr/>
          <p:nvPr/>
        </p:nvSpPr>
        <p:spPr>
          <a:xfrm>
            <a:off x="0" y="3727709"/>
            <a:ext cx="17644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AU" sz="2000" b="1" dirty="0">
                <a:solidFill>
                  <a:srgbClr val="0070C0"/>
                </a:solidFill>
              </a:rPr>
              <a:t>Controlled Centralised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D5D07E-F19D-EA42-92D0-E1BF88CC7477}"/>
              </a:ext>
            </a:extLst>
          </p:cNvPr>
          <p:cNvSpPr/>
          <p:nvPr/>
        </p:nvSpPr>
        <p:spPr>
          <a:xfrm>
            <a:off x="1933867" y="3713854"/>
            <a:ext cx="194540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8900" lvl="1" indent="0">
              <a:spcBef>
                <a:spcPts val="400"/>
              </a:spcBef>
              <a:spcAft>
                <a:spcPts val="300"/>
              </a:spcAft>
              <a:buNone/>
            </a:pPr>
            <a:r>
              <a:rPr lang="en-AU" sz="2000" b="1">
                <a:solidFill>
                  <a:srgbClr val="0070C0"/>
                </a:solidFill>
              </a:rPr>
              <a:t>Controlled Decentralised</a:t>
            </a:r>
            <a:endParaRPr lang="en-AU" sz="2000" b="1" dirty="0">
              <a:solidFill>
                <a:srgbClr val="0070C0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22124A-06C1-F343-9C99-9019ADA9AA04}"/>
              </a:ext>
            </a:extLst>
          </p:cNvPr>
          <p:cNvSpPr/>
          <p:nvPr/>
        </p:nvSpPr>
        <p:spPr>
          <a:xfrm>
            <a:off x="3982851" y="3713854"/>
            <a:ext cx="203002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8900" lvl="1" indent="0">
              <a:spcBef>
                <a:spcPts val="400"/>
              </a:spcBef>
              <a:spcAft>
                <a:spcPts val="300"/>
              </a:spcAft>
              <a:buNone/>
            </a:pPr>
            <a:r>
              <a:rPr lang="en-AU" sz="2000" b="1" dirty="0">
                <a:solidFill>
                  <a:srgbClr val="0070C0"/>
                </a:solidFill>
              </a:rPr>
              <a:t>Democratic Decentralised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2574E7-B21C-094C-B283-923ED2076E8D}"/>
              </a:ext>
            </a:extLst>
          </p:cNvPr>
          <p:cNvSpPr/>
          <p:nvPr/>
        </p:nvSpPr>
        <p:spPr>
          <a:xfrm>
            <a:off x="7550814" y="3741563"/>
            <a:ext cx="11775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7800" lvl="1" indent="0"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2000" b="1" dirty="0">
                <a:solidFill>
                  <a:srgbClr val="0070C0"/>
                </a:solidFill>
              </a:rPr>
              <a:t>Scrum Team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263C0C8-A80F-AF49-8794-7A784C85BC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4898" y="4482789"/>
            <a:ext cx="1723112" cy="1672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86022"/>
      </p:ext>
    </p:extLst>
  </p:cSld>
  <p:clrMapOvr>
    <a:masterClrMapping/>
  </p:clrMapOvr>
</p:sld>
</file>

<file path=ppt/theme/theme1.xml><?xml version="1.0" encoding="utf-8"?>
<a:theme xmlns:a="http://schemas.openxmlformats.org/drawingml/2006/main" name="UniMelb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11965</TotalTime>
  <Words>351</Words>
  <Application>Microsoft Office PowerPoint</Application>
  <PresentationFormat>On-screen Show (4:3)</PresentationFormat>
  <Paragraphs>101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ＭＳ Ｐゴシック</vt:lpstr>
      <vt:lpstr>Arial</vt:lpstr>
      <vt:lpstr>Calibri</vt:lpstr>
      <vt:lpstr>Roboto</vt:lpstr>
      <vt:lpstr>Times</vt:lpstr>
      <vt:lpstr>UniMelb</vt:lpstr>
      <vt:lpstr>SWEN90016  Software Processes &amp; Project Management</vt:lpstr>
      <vt:lpstr>PowerPoint Presentation</vt:lpstr>
      <vt:lpstr>Roles: Manager and Leader</vt:lpstr>
      <vt:lpstr>Team Roles</vt:lpstr>
      <vt:lpstr>Team Roles</vt:lpstr>
      <vt:lpstr>Teams</vt:lpstr>
      <vt:lpstr>SDLC models and teams</vt:lpstr>
      <vt:lpstr>PowerPoint Presentation</vt:lpstr>
      <vt:lpstr>Team Structures</vt:lpstr>
      <vt:lpstr>Link SDLC and team structure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Rachelle Bosua</dc:creator>
  <cp:keywords/>
  <dc:description/>
  <cp:lastModifiedBy>Marion Zalk</cp:lastModifiedBy>
  <cp:revision>562</cp:revision>
  <cp:lastPrinted>2017-03-28T01:42:46Z</cp:lastPrinted>
  <dcterms:created xsi:type="dcterms:W3CDTF">2017-03-05T09:26:02Z</dcterms:created>
  <dcterms:modified xsi:type="dcterms:W3CDTF">2019-04-01T03:23:57Z</dcterms:modified>
  <cp:category/>
</cp:coreProperties>
</file>

<file path=docProps/thumbnail.jpeg>
</file>